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notesMasterIdLst>
    <p:notesMasterId r:id="rId25"/>
  </p:notesMasterIdLst>
  <p:sldIdLst>
    <p:sldId id="256" r:id="rId2"/>
    <p:sldId id="296" r:id="rId3"/>
    <p:sldId id="257" r:id="rId4"/>
    <p:sldId id="258" r:id="rId5"/>
    <p:sldId id="273" r:id="rId6"/>
    <p:sldId id="288" r:id="rId7"/>
    <p:sldId id="289" r:id="rId8"/>
    <p:sldId id="274" r:id="rId9"/>
    <p:sldId id="275" r:id="rId10"/>
    <p:sldId id="276" r:id="rId11"/>
    <p:sldId id="277" r:id="rId12"/>
    <p:sldId id="279" r:id="rId13"/>
    <p:sldId id="280" r:id="rId14"/>
    <p:sldId id="294" r:id="rId15"/>
    <p:sldId id="287" r:id="rId16"/>
    <p:sldId id="282" r:id="rId17"/>
    <p:sldId id="283" r:id="rId18"/>
    <p:sldId id="284" r:id="rId19"/>
    <p:sldId id="285" r:id="rId20"/>
    <p:sldId id="295" r:id="rId21"/>
    <p:sldId id="292" r:id="rId22"/>
    <p:sldId id="290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154" y="24"/>
      </p:cViewPr>
      <p:guideLst/>
    </p:cSldViewPr>
  </p:slideViewPr>
  <p:outlineViewPr>
    <p:cViewPr>
      <p:scale>
        <a:sx n="33" d="100"/>
        <a:sy n="33" d="100"/>
      </p:scale>
      <p:origin x="0" y="-101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343B-D2D9-471E-9ABF-DC930465F0E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717DF-CAC0-4781-8603-42A9FCEE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002E6D2C-5B82-4330-9903-BA9776247A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1EC4BC8-397C-4D44-981F-DE623A7DD2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There are many different styles of doing Risk Assessment. </a:t>
            </a:r>
          </a:p>
          <a:p>
            <a:pPr>
              <a:spcBef>
                <a:spcPct val="0"/>
              </a:spcBef>
            </a:pPr>
            <a:r>
              <a:rPr lang="en-US" altLang="en-US"/>
              <a:t>Almost all of them start by asking three key questions:</a:t>
            </a:r>
          </a:p>
          <a:p>
            <a:pPr>
              <a:spcBef>
                <a:spcPct val="0"/>
              </a:spcBef>
            </a:pPr>
            <a:r>
              <a:rPr lang="en-US" altLang="en-US"/>
              <a:t>How Bad?</a:t>
            </a:r>
          </a:p>
          <a:p>
            <a:pPr>
              <a:spcBef>
                <a:spcPct val="0"/>
              </a:spcBef>
            </a:pPr>
            <a:r>
              <a:rPr lang="en-US" altLang="en-US"/>
              <a:t>How Often?</a:t>
            </a:r>
          </a:p>
          <a:p>
            <a:pPr>
              <a:spcBef>
                <a:spcPct val="0"/>
              </a:spcBef>
            </a:pPr>
            <a:r>
              <a:rPr lang="en-US" altLang="en-US"/>
              <a:t>How Likely?</a:t>
            </a:r>
          </a:p>
          <a:p>
            <a:pPr>
              <a:spcBef>
                <a:spcPct val="0"/>
              </a:spcBef>
            </a:pPr>
            <a:r>
              <a:rPr lang="en-US" altLang="en-US"/>
              <a:t>The answers to these three questions are combined to give a rating of where safety issues stand in relationship to each other. </a:t>
            </a:r>
          </a:p>
          <a:p>
            <a:pPr>
              <a:spcBef>
                <a:spcPct val="0"/>
              </a:spcBef>
            </a:pPr>
            <a:r>
              <a:rPr lang="en-US" altLang="en-US"/>
              <a:t>We will examine these three questions first, and then look at other possible factors that should be considered.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B3BB3CA-6599-4879-AA76-7556DC0FE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AD7094-055C-42D1-A131-83D787D4A865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4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2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94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3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8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5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73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3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9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4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57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xnet.nlm.nih.gov/" TargetMode="External"/><Relationship Id="rId2" Type="http://schemas.openxmlformats.org/officeDocument/2006/relationships/hyperlink" Target="https://www.atsdr.cdc.gov/toxprofiles/index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niosh/npg/mobilepocketguide.html" TargetMode="External"/><Relationship Id="rId5" Type="http://schemas.openxmlformats.org/officeDocument/2006/relationships/hyperlink" Target="https://www.cdc.gov/niosh/npg/default.html" TargetMode="External"/><Relationship Id="rId4" Type="http://schemas.openxmlformats.org/officeDocument/2006/relationships/hyperlink" Target="https://toxnet.nlm.nih.gov/newtoxnet/iris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xpobox" TargetMode="External"/><Relationship Id="rId2" Type="http://schemas.openxmlformats.org/officeDocument/2006/relationships/hyperlink" Target="https://doi.org/10.17226/1350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niosh/nmam/" TargetMode="External"/><Relationship Id="rId4" Type="http://schemas.openxmlformats.org/officeDocument/2006/relationships/hyperlink" Target="https://www.epa.gov/expobox/exposure-assessment-tutorial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2B9F-75FB-4BC3-8329-7242D0928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Risk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E539F-B119-479D-AA71-2057DFE49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7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2FDC-D37A-4DEC-8682-3777BE9D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000" i="0" kern="1200" dirty="0">
                <a:solidFill>
                  <a:srgbClr val="FFC000"/>
                </a:solidFill>
                <a:effectLst/>
              </a:rPr>
              <a:t>Animal Studies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C7E1-02C0-438F-BF11-84520045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Acute toxicity studies</a:t>
            </a:r>
          </a:p>
          <a:p>
            <a:pPr lvl="1"/>
            <a:r>
              <a:rPr lang="en-US" sz="2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LD50: how much does it take to kill half of all the animals?</a:t>
            </a:r>
          </a:p>
          <a:p>
            <a:pPr lvl="1"/>
            <a:r>
              <a:rPr lang="en-US" sz="2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LOEL: Lowest Observable Effect Level</a:t>
            </a:r>
          </a:p>
          <a:p>
            <a:pPr lvl="1"/>
            <a:r>
              <a:rPr lang="en-US" sz="2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NOEL: No Observable Effect</a:t>
            </a:r>
          </a:p>
          <a:p>
            <a:pPr lvl="0"/>
            <a:r>
              <a:rPr lang="en-US" sz="2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Chronic toxicity studies:</a:t>
            </a:r>
          </a:p>
          <a:p>
            <a:pPr lvl="1"/>
            <a:r>
              <a:rPr lang="en-US" sz="2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Best method but very expensive and time-consuming</a:t>
            </a:r>
          </a:p>
          <a:p>
            <a:pPr lvl="1"/>
            <a:r>
              <a:rPr lang="en-US" sz="2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Proper design (route, dose, sacrifice times, animal selection) a must.</a:t>
            </a:r>
          </a:p>
          <a:p>
            <a:pPr lvl="0"/>
            <a:r>
              <a:rPr lang="en-US" sz="2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Safety Factors</a:t>
            </a:r>
          </a:p>
          <a:p>
            <a:pPr lvl="0"/>
            <a:r>
              <a:rPr lang="en-US" sz="2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Latency</a:t>
            </a:r>
            <a:endParaRPr lang="en-US" sz="1800" b="1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06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304D-B410-4F65-9BD2-0B15D571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i="0" kern="1200" dirty="0">
                <a:solidFill>
                  <a:srgbClr val="FFC000"/>
                </a:solidFill>
                <a:effectLst/>
              </a:rPr>
              <a:t>Assumptions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EA60-037F-4670-A782-4150BF20E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Linear Dose-Response</a:t>
            </a:r>
          </a:p>
          <a:p>
            <a:pPr lvl="0"/>
            <a:r>
              <a:rPr lang="en-US" sz="3600" dirty="0"/>
              <a:t>Vs.</a:t>
            </a:r>
            <a:endParaRPr lang="en-US" sz="3600" b="0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Threshold Effect?</a:t>
            </a:r>
          </a:p>
          <a:p>
            <a:pPr lvl="0"/>
            <a:r>
              <a:rPr lang="en-US" sz="3600" dirty="0" err="1"/>
              <a:t>Hormetic</a:t>
            </a:r>
            <a:r>
              <a:rPr lang="en-US" sz="3600" dirty="0"/>
              <a:t> Effect?</a:t>
            </a:r>
          </a:p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Hypersensitive Effect?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06D71E1-70D2-4313-87BD-47E6BFB04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44" y="2525848"/>
            <a:ext cx="4855816" cy="38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1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8E65-5F1D-41FE-B6BE-E707287C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i="0" kern="1200" dirty="0">
                <a:solidFill>
                  <a:srgbClr val="FFC000"/>
                </a:solidFill>
                <a:effectLst/>
              </a:rPr>
              <a:t>Risk Assessment Process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4CBD-B218-4632-A798-C0DAD098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 Hazard Identification 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 Hazard Evaluation or Dose-Response Assessment 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3. Exposure Assessment 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 Risk Characterization </a:t>
            </a:r>
          </a:p>
        </p:txBody>
      </p:sp>
    </p:spTree>
    <p:extLst>
      <p:ext uri="{BB962C8B-B14F-4D97-AF65-F5344CB8AC3E}">
        <p14:creationId xmlns:p14="http://schemas.microsoft.com/office/powerpoint/2010/main" val="281971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19DA-4CD7-4950-8300-CA2EBF70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i="0" kern="1200" dirty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rPr>
              <a:t>Hazard </a:t>
            </a:r>
            <a:r>
              <a:rPr lang="en-US" sz="3600" i="0" kern="1200" dirty="0">
                <a:solidFill>
                  <a:srgbClr val="FFC000"/>
                </a:solidFill>
                <a:effectLst/>
              </a:rPr>
              <a:t>Identification and Dose-Response Assessment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12300-39DF-4E9D-89CD-FA58E4AF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Chemical structure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Physical properties</a:t>
            </a:r>
          </a:p>
          <a:p>
            <a:pPr lvl="1"/>
            <a:r>
              <a:rPr lang="en-US" sz="3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density, melting point, vapor pressure, particle size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Toxicology Studies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Epidemiological studies </a:t>
            </a:r>
          </a:p>
        </p:txBody>
      </p:sp>
    </p:spTree>
    <p:extLst>
      <p:ext uri="{BB962C8B-B14F-4D97-AF65-F5344CB8AC3E}">
        <p14:creationId xmlns:p14="http://schemas.microsoft.com/office/powerpoint/2010/main" val="117506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72D2-E98A-46F1-A104-6C4CDDA1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Hazard Identification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7B4E-BEAD-4E33-B1F6-6CC40B8B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ATSDR https://www.atsdr.cdc.gov/</a:t>
            </a:r>
          </a:p>
          <a:p>
            <a:pPr lvl="1"/>
            <a:r>
              <a:rPr lang="en-US" dirty="0"/>
              <a:t>Tox profiles  </a:t>
            </a:r>
            <a:r>
              <a:rPr lang="en-US" dirty="0">
                <a:hlinkClick r:id="rId2"/>
              </a:rPr>
              <a:t>https://www.atsdr.cdc.gov/toxprofiles/index.asp</a:t>
            </a:r>
            <a:endParaRPr lang="en-US" dirty="0"/>
          </a:p>
          <a:p>
            <a:r>
              <a:rPr lang="en-US" dirty="0"/>
              <a:t>U.S. National Library of Medicine</a:t>
            </a:r>
          </a:p>
          <a:p>
            <a:pPr lvl="1"/>
            <a:r>
              <a:rPr lang="en-US" dirty="0"/>
              <a:t>TOXNET </a:t>
            </a:r>
            <a:r>
              <a:rPr lang="en-US" dirty="0">
                <a:hlinkClick r:id="rId3"/>
              </a:rPr>
              <a:t>https://toxnet.nlm.nih.gov/</a:t>
            </a:r>
            <a:endParaRPr lang="en-US" dirty="0"/>
          </a:p>
          <a:p>
            <a:pPr lvl="1"/>
            <a:r>
              <a:rPr lang="en-US" dirty="0"/>
              <a:t>IRIS </a:t>
            </a:r>
            <a:r>
              <a:rPr lang="en-US" dirty="0">
                <a:hlinkClick r:id="rId4"/>
              </a:rPr>
              <a:t>https://toxnet.nlm.nih.gov/newtoxnet/iris.htm</a:t>
            </a:r>
            <a:endParaRPr lang="en-US" dirty="0"/>
          </a:p>
          <a:p>
            <a:r>
              <a:rPr lang="en-US" dirty="0"/>
              <a:t>U.S. NIOSH</a:t>
            </a:r>
          </a:p>
          <a:p>
            <a:pPr lvl="1"/>
            <a:r>
              <a:rPr lang="en-US" dirty="0"/>
              <a:t>NIOSH Pocket Guide </a:t>
            </a:r>
            <a:r>
              <a:rPr lang="en-US" dirty="0">
                <a:hlinkClick r:id="rId5"/>
              </a:rPr>
              <a:t>https://www.cdc.gov/niosh/npg/default.html</a:t>
            </a:r>
            <a:endParaRPr lang="en-US" dirty="0"/>
          </a:p>
          <a:p>
            <a:pPr lvl="1"/>
            <a:r>
              <a:rPr lang="en-US" dirty="0"/>
              <a:t>Mobile Edition </a:t>
            </a:r>
            <a:r>
              <a:rPr lang="en-US" dirty="0">
                <a:hlinkClick r:id="rId6"/>
              </a:rPr>
              <a:t>https://www.cdc.gov/niosh/npg/mobilepocketguide.html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0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29B6-58ED-4E7B-BDC0-4CE71995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i="0" kern="1200" dirty="0">
                <a:solidFill>
                  <a:srgbClr val="FFC000"/>
                </a:solidFill>
                <a:effectLst/>
              </a:rPr>
              <a:t>Information should answer these questions: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972B1-EBA7-4112-B114-3CE914187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Does exposure to the substance produce any adverse effects? </a:t>
            </a:r>
          </a:p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If yes, what are the circumstances (route, dose) associated with the exposure?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Route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Duration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Frequency </a:t>
            </a:r>
          </a:p>
          <a:p>
            <a:pPr lvl="0"/>
            <a:r>
              <a:rPr lang="en-US" sz="36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Other Factors which may affect results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Diet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Lifestyle choices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Occupation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452F-C1AC-49D6-9434-99E40354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i="0" kern="1200" dirty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rPr>
              <a:t>Exposure </a:t>
            </a:r>
            <a:r>
              <a:rPr lang="en-US" sz="3600" i="0" kern="1200" dirty="0">
                <a:solidFill>
                  <a:srgbClr val="FFC000"/>
                </a:solidFill>
                <a:effectLst/>
              </a:rPr>
              <a:t>Assessment and Risk Characterization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CFB7-EF19-471C-93D0-AAF82E19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600" i="0" kern="1200" dirty="0">
                <a:solidFill>
                  <a:schemeClr val="tx1"/>
                </a:solidFill>
                <a:effectLst/>
              </a:rPr>
              <a:t>Exposure means contact at a boundary between a human and the environment at a specific contaminant for a specified period of time. </a:t>
            </a:r>
          </a:p>
          <a:p>
            <a:pPr lvl="0"/>
            <a:r>
              <a:rPr lang="en-US" sz="3600" i="0" kern="1200" dirty="0">
                <a:solidFill>
                  <a:schemeClr val="tx1"/>
                </a:solidFill>
                <a:effectLst/>
              </a:rPr>
              <a:t>Identifies affected population </a:t>
            </a:r>
          </a:p>
          <a:p>
            <a:pPr lvl="0"/>
            <a:r>
              <a:rPr lang="en-US" sz="3600" i="0" kern="1200" dirty="0">
                <a:solidFill>
                  <a:schemeClr val="tx1"/>
                </a:solidFill>
                <a:effectLst/>
              </a:rPr>
              <a:t>Calculates the amount, frequency, length of time, and route of exposure </a:t>
            </a:r>
          </a:p>
        </p:txBody>
      </p:sp>
    </p:spTree>
    <p:extLst>
      <p:ext uri="{BB962C8B-B14F-4D97-AF65-F5344CB8AC3E}">
        <p14:creationId xmlns:p14="http://schemas.microsoft.com/office/powerpoint/2010/main" val="341634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A8F1-DAFB-4F37-80EA-2B559176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i="0" kern="1200" dirty="0">
                <a:solidFill>
                  <a:srgbClr val="FFC000"/>
                </a:solidFill>
                <a:effectLst/>
              </a:rPr>
              <a:t>Environmental Exposure Assessment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5608-F1CD-4AF0-A314-7D3B00C8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Sources 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Exposure Pathways and Environmental Fate </a:t>
            </a:r>
          </a:p>
          <a:p>
            <a:pPr lvl="1"/>
            <a:r>
              <a:rPr lang="en-US" sz="3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it is transported </a:t>
            </a:r>
          </a:p>
          <a:p>
            <a:pPr lvl="1"/>
            <a:r>
              <a:rPr lang="en-US" sz="3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it is accumulated in the environment and in tissue </a:t>
            </a:r>
          </a:p>
          <a:p>
            <a:pPr lvl="1"/>
            <a:r>
              <a:rPr lang="en-US" sz="3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it is transformed when it is released 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Measured or Estimated Concentrations </a:t>
            </a:r>
          </a:p>
          <a:p>
            <a:pPr lvl="1"/>
            <a:r>
              <a:rPr lang="en-US" sz="3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Measured concentrations are obtained from actual samples of the source of exposure </a:t>
            </a:r>
          </a:p>
          <a:p>
            <a:pPr lvl="1"/>
            <a:r>
              <a:rPr lang="en-US" sz="3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Estimated concentrations are used when samples are not available, and are based on a mathematical model </a:t>
            </a:r>
          </a:p>
        </p:txBody>
      </p:sp>
      <p:pic>
        <p:nvPicPr>
          <p:cNvPr id="8" name="Picture 7" descr="A sign on the grass&#10;&#10;Description generated with very high confidence">
            <a:extLst>
              <a:ext uri="{FF2B5EF4-FFF2-40B4-BE49-F238E27FC236}">
                <a16:creationId xmlns:a16="http://schemas.microsoft.com/office/drawing/2014/main" id="{3D9147E7-9C02-41FB-B55D-BFFFCB554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264" y="1327150"/>
            <a:ext cx="2934846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9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006E-18EE-4D4F-880B-6BBD5F2C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i="0" kern="1200" dirty="0">
                <a:solidFill>
                  <a:srgbClr val="FFC000"/>
                </a:solidFill>
                <a:effectLst/>
              </a:rPr>
              <a:t>Individual Exposure Assessment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9160-9A62-469B-8B0A-24816D26A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Indirect Methods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Questionnaires/surveys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Employment records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Evaluation of environmental contamination data (food, water, air)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Direct Methods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Personal workplace monitoring 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Biologic markers</a:t>
            </a:r>
          </a:p>
        </p:txBody>
      </p:sp>
      <p:pic>
        <p:nvPicPr>
          <p:cNvPr id="5" name="Picture 4" descr="A picture containing person, bottle, table, indoor&#10;&#10;Description generated with very high confidence">
            <a:extLst>
              <a:ext uri="{FF2B5EF4-FFF2-40B4-BE49-F238E27FC236}">
                <a16:creationId xmlns:a16="http://schemas.microsoft.com/office/drawing/2014/main" id="{27977676-13D4-41A9-87BB-C4F87258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0" y="1530350"/>
            <a:ext cx="2847975" cy="1898650"/>
          </a:xfrm>
          <a:prstGeom prst="rect">
            <a:avLst/>
          </a:prstGeom>
        </p:spPr>
      </p:pic>
      <p:pic>
        <p:nvPicPr>
          <p:cNvPr id="9" name="Picture 8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5ACCE4CA-43B9-475D-AEF4-86CF0BDC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664" y="3894369"/>
            <a:ext cx="1817961" cy="22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3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road, outdoor, building&#10;&#10;Description generated with very high confidence">
            <a:extLst>
              <a:ext uri="{FF2B5EF4-FFF2-40B4-BE49-F238E27FC236}">
                <a16:creationId xmlns:a16="http://schemas.microsoft.com/office/drawing/2014/main" id="{81569AB7-21C0-45CE-BDD2-57B7AF52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15" r="3" b="3"/>
          <a:stretch/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tree branch&#10;&#10;Description generated with very high confidence">
            <a:extLst>
              <a:ext uri="{FF2B5EF4-FFF2-40B4-BE49-F238E27FC236}">
                <a16:creationId xmlns:a16="http://schemas.microsoft.com/office/drawing/2014/main" id="{AF9F791F-E7CC-4885-B356-8B0BAB9CE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78" r="8549"/>
          <a:stretch/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1026" name="Picture 2" descr="https://www.fs.fed.us/pnw/research/moss/image/moss%20on%20tree%20Sarah%20Jovan.JPG">
            <a:extLst>
              <a:ext uri="{FF2B5EF4-FFF2-40B4-BE49-F238E27FC236}">
                <a16:creationId xmlns:a16="http://schemas.microsoft.com/office/drawing/2014/main" id="{8F602C31-73AB-4B7F-B43F-11E867C9D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 r="2" b="17126"/>
          <a:stretch/>
        </p:blipFill>
        <p:spPr bwMode="auto">
          <a:xfrm>
            <a:off x="8753560" y="3428998"/>
            <a:ext cx="3436902" cy="34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E75873E-ED05-4C33-8CD2-C8C8E646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900" i="0" kern="1200" dirty="0">
                <a:effectLst/>
              </a:rPr>
              <a:t>Community Approaches for Assessing Exposure </a:t>
            </a:r>
            <a:endParaRPr lang="en-US" sz="2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1B5C-257F-438E-8275-C61CA7AC3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3977971" cy="4195481"/>
          </a:xfrm>
        </p:spPr>
        <p:txBody>
          <a:bodyPr>
            <a:normAutofit/>
          </a:bodyPr>
          <a:lstStyle/>
          <a:p>
            <a:pPr lvl="0"/>
            <a:r>
              <a:rPr lang="en-US" sz="2400" b="1" i="0" kern="1200" dirty="0">
                <a:effectLst/>
                <a:latin typeface="+mj-lt"/>
                <a:ea typeface="+mj-ea"/>
                <a:cs typeface="+mj-cs"/>
              </a:rPr>
              <a:t>Environmental monitoring </a:t>
            </a:r>
          </a:p>
          <a:p>
            <a:pPr lvl="0"/>
            <a:r>
              <a:rPr lang="en-US" sz="2400" b="1" i="0" kern="1200" dirty="0">
                <a:effectLst/>
                <a:latin typeface="+mj-lt"/>
                <a:ea typeface="+mj-ea"/>
                <a:cs typeface="+mj-cs"/>
              </a:rPr>
              <a:t>Resident questionnaires/surveys</a:t>
            </a:r>
          </a:p>
          <a:p>
            <a:pPr lvl="0"/>
            <a:r>
              <a:rPr lang="en-US" sz="2400" b="1" i="0" kern="1200" dirty="0">
                <a:effectLst/>
                <a:latin typeface="+mj-lt"/>
                <a:ea typeface="+mj-ea"/>
                <a:cs typeface="+mj-cs"/>
              </a:rPr>
              <a:t>Fate and transport (migration) computer models </a:t>
            </a:r>
          </a:p>
        </p:txBody>
      </p:sp>
    </p:spTree>
    <p:extLst>
      <p:ext uri="{BB962C8B-B14F-4D97-AF65-F5344CB8AC3E}">
        <p14:creationId xmlns:p14="http://schemas.microsoft.com/office/powerpoint/2010/main" val="156171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1FAC-F191-4F80-8FB6-464B912C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C47C-EA9C-4786-91E4-CB25AD76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What is risk assessment?</a:t>
            </a:r>
          </a:p>
          <a:p>
            <a:r>
              <a:rPr lang="en-US" sz="2800" b="1" dirty="0"/>
              <a:t>Qualitative vs. Quantitative Risk Assessment</a:t>
            </a:r>
          </a:p>
          <a:p>
            <a:r>
              <a:rPr lang="en-US" sz="2800" b="1" dirty="0"/>
              <a:t>Risk assessment inputs, assumptions and outputs</a:t>
            </a:r>
          </a:p>
          <a:p>
            <a:r>
              <a:rPr lang="en-US" sz="2800" b="1" dirty="0"/>
              <a:t>Occupational vs. Community Health Risk Assessments</a:t>
            </a:r>
          </a:p>
          <a:p>
            <a:r>
              <a:rPr lang="en-US" sz="2800" b="1" dirty="0"/>
              <a:t>Practical application of risk assessments in Occupational Health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5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E108-3520-46B3-A688-ACAB74F1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7644-D5E1-4CBC-AEA8-6184A306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National Academies of Science, Engineering and Medicine</a:t>
            </a:r>
          </a:p>
          <a:p>
            <a:pPr lvl="1"/>
            <a:r>
              <a:rPr lang="en-US" dirty="0"/>
              <a:t>National Research Council. 2012. </a:t>
            </a:r>
            <a:r>
              <a:rPr lang="en-US" i="1" dirty="0"/>
              <a:t>Exposure Science in the 21st Century: A Vision and a Strategy</a:t>
            </a:r>
            <a:r>
              <a:rPr lang="en-US" dirty="0"/>
              <a:t>. Washington, DC: The National Academies Press. </a:t>
            </a:r>
            <a:r>
              <a:rPr lang="en-US" dirty="0">
                <a:hlinkClick r:id="rId2"/>
              </a:rPr>
              <a:t>https://doi.org/10.17226/13507</a:t>
            </a:r>
            <a:r>
              <a:rPr lang="en-US" dirty="0"/>
              <a:t>.</a:t>
            </a:r>
          </a:p>
          <a:p>
            <a:r>
              <a:rPr lang="en-US" dirty="0"/>
              <a:t>U.S. Environmental Protection Agency</a:t>
            </a:r>
          </a:p>
          <a:p>
            <a:pPr lvl="1"/>
            <a:r>
              <a:rPr lang="en-US" dirty="0"/>
              <a:t>EPOBOX </a:t>
            </a:r>
            <a:r>
              <a:rPr lang="en-US" dirty="0">
                <a:hlinkClick r:id="rId3"/>
              </a:rPr>
              <a:t>https://www.epa.gov/expobox</a:t>
            </a:r>
            <a:endParaRPr lang="en-US" dirty="0"/>
          </a:p>
          <a:p>
            <a:pPr lvl="1"/>
            <a:r>
              <a:rPr lang="en-US" dirty="0"/>
              <a:t>Risk Assessment Training and Experience (RATE) </a:t>
            </a:r>
            <a:r>
              <a:rPr lang="en-US" dirty="0">
                <a:hlinkClick r:id="rId4"/>
              </a:rPr>
              <a:t>https://www.epa.gov/expobox/exposure-assessment-tutorials</a:t>
            </a:r>
            <a:endParaRPr lang="en-US" dirty="0"/>
          </a:p>
          <a:p>
            <a:r>
              <a:rPr lang="en-US" dirty="0"/>
              <a:t>U.S. NIOSH</a:t>
            </a:r>
          </a:p>
          <a:p>
            <a:pPr lvl="1"/>
            <a:r>
              <a:rPr lang="en-US" dirty="0"/>
              <a:t>NIOSH Manual of Analytical Methods (NMAM) 5th Edition </a:t>
            </a:r>
            <a:r>
              <a:rPr lang="en-US" dirty="0">
                <a:hlinkClick r:id="rId5"/>
              </a:rPr>
              <a:t>https://www.cdc.gov/niosh/nmam/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74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CE9E450-7EA4-47A2-AFF3-6583865B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74638"/>
            <a:ext cx="9861550" cy="944562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 Simplified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FC6E159-748F-48C6-A3C1-4AEE45A90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B532F5A-D657-4FAE-83E4-5F10A94F9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53" y="1739899"/>
            <a:ext cx="4762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>
            <a:extLst>
              <a:ext uri="{FF2B5EF4-FFF2-40B4-BE49-F238E27FC236}">
                <a16:creationId xmlns:a16="http://schemas.microsoft.com/office/drawing/2014/main" id="{610B34C2-C7FF-4BC9-BFFD-FD31C3409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5" y="1296988"/>
            <a:ext cx="45878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B90EF034-F2D5-4951-9F1A-6AB90FF85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4038601"/>
            <a:ext cx="47942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1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11BD-ACED-4929-AAB1-A639B2B8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kern="1200" dirty="0">
                <a:solidFill>
                  <a:srgbClr val="FFC000"/>
                </a:solidFill>
                <a:effectLst/>
              </a:rPr>
              <a:t>Designing Surveillance Programs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F8B30-19DE-49E9-987B-00B4FECD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Identify potential health outcomes</a:t>
            </a:r>
          </a:p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Identify appropriate screening tests</a:t>
            </a:r>
          </a:p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Identify appropriate frequency</a:t>
            </a:r>
          </a:p>
          <a:p>
            <a:pPr lvl="0"/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Identify appropriate response and follow up</a:t>
            </a:r>
          </a:p>
        </p:txBody>
      </p:sp>
    </p:spTree>
    <p:extLst>
      <p:ext uri="{BB962C8B-B14F-4D97-AF65-F5344CB8AC3E}">
        <p14:creationId xmlns:p14="http://schemas.microsoft.com/office/powerpoint/2010/main" val="18892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9BEB-851C-4239-989E-87AD1E6D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Risk Assessment in Occupational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39E6-80C5-4269-9CCE-60B119336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altLang="en-US" dirty="0">
                <a:solidFill>
                  <a:schemeClr val="tx2"/>
                </a:solidFill>
              </a:rPr>
              <a:t>Identify hazards and population at risk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Estimate or quantify risk and prioritize interventions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Design preventive strategy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Elimination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Substitution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Isolation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Work practices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PPE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Implement and monitor outcomes (PDCA)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BC8A1EA0-959A-400D-8C77-B4454996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682" y="3187472"/>
            <a:ext cx="4514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0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B464-48C1-4669-BB26-0E751AF0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kern="1200" dirty="0">
                <a:effectLst/>
              </a:rPr>
              <a:t>Risk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DB3C5-FCB5-46BF-9029-025FBE576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“a systematic process of evaluating the potential risks that may be involved in a projected activity or undertaking.”</a:t>
            </a:r>
          </a:p>
          <a:p>
            <a:pPr lvl="0"/>
            <a:endParaRPr lang="en-US" sz="3600" b="1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en-US" sz="3600" b="1" i="0" kern="1200" dirty="0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rPr>
              <a:t>Likelihood*Severity = Risk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3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1292-E0D9-453A-991D-9E046C3A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kern="1200" dirty="0">
                <a:effectLst/>
              </a:rPr>
              <a:t>Risk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6D1E9-B6BD-47E6-BC4F-6208644CE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F</a:t>
            </a:r>
            <a:r>
              <a:rPr lang="en-US" sz="3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our disciplines: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Risk Perception</a:t>
            </a:r>
          </a:p>
          <a:p>
            <a:pPr lvl="1"/>
            <a:r>
              <a:rPr lang="en-US" sz="3400" i="0" kern="1200" dirty="0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rPr>
              <a:t>Risk Assessment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Risk Communication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Risk Management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2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C90B-004D-4D97-9FD4-0C1ED331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i="0" kern="1200" dirty="0">
                <a:solidFill>
                  <a:srgbClr val="FFC000"/>
                </a:solidFill>
                <a:effectLst/>
              </a:rPr>
              <a:t>Risk Assessment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AE8E-0360-49CA-A5C4-B1262C2C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Qualitative</a:t>
            </a:r>
          </a:p>
          <a:p>
            <a:pPr lvl="1"/>
            <a:r>
              <a:rPr lang="en-US" sz="2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High, Medium, Low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Quantitative</a:t>
            </a:r>
          </a:p>
          <a:p>
            <a:pPr lvl="1"/>
            <a:r>
              <a:rPr lang="en-US" sz="2400" b="1" dirty="0"/>
              <a:t>Cases/100,000/</a:t>
            </a:r>
            <a:r>
              <a:rPr lang="en-US" sz="2400" b="1" dirty="0" err="1"/>
              <a:t>yr</a:t>
            </a:r>
            <a:endParaRPr lang="en-US" sz="2400" b="1" i="0" kern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9C8E0F75-5A4A-4CD9-9FF4-32EA3379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317" y="2223407"/>
            <a:ext cx="5736771" cy="43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6149-D542-4AC6-A63E-9CA21443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Qualitative Risk Matrix</a:t>
            </a:r>
          </a:p>
        </p:txBody>
      </p:sp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4FC8A96-D900-428B-BBE2-486CBA46C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308" y="1643661"/>
            <a:ext cx="5553305" cy="4975762"/>
          </a:xfrm>
        </p:spPr>
      </p:pic>
    </p:spTree>
    <p:extLst>
      <p:ext uri="{BB962C8B-B14F-4D97-AF65-F5344CB8AC3E}">
        <p14:creationId xmlns:p14="http://schemas.microsoft.com/office/powerpoint/2010/main" val="415466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057A-2B27-456D-A6A0-E061F19B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Quantitative Risk Assessment Framework</a:t>
            </a:r>
          </a:p>
        </p:txBody>
      </p:sp>
      <p:pic>
        <p:nvPicPr>
          <p:cNvPr id="5" name="Content Placeholder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0FF00054-84CA-4ABB-BE72-9E2FBB295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57222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1290-19BD-46DD-B30E-0CF2D9E6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000" i="0" kern="1200" dirty="0">
                <a:solidFill>
                  <a:srgbClr val="FFC000"/>
                </a:solidFill>
                <a:effectLst/>
              </a:rPr>
              <a:t>Risk Characterization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C2E6C-C9E0-48FD-B0C8-1B2E1FB44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Single exposure</a:t>
            </a:r>
          </a:p>
          <a:p>
            <a:pPr lvl="1"/>
            <a:r>
              <a:rPr lang="en-US" sz="3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Trauma, acute toxicity (poisoning)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Dose dependent</a:t>
            </a:r>
          </a:p>
          <a:p>
            <a:pPr lvl="1"/>
            <a:r>
              <a:rPr lang="en-US" sz="3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Noise, vibration, chronic toxicity</a:t>
            </a:r>
          </a:p>
          <a:p>
            <a:pPr lvl="0"/>
            <a:r>
              <a:rPr lang="en-US" sz="36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Other outcomes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Cancer</a:t>
            </a:r>
          </a:p>
          <a:p>
            <a:pPr lvl="1"/>
            <a:r>
              <a:rPr lang="en-US" sz="340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Sensitization</a:t>
            </a:r>
          </a:p>
        </p:txBody>
      </p:sp>
    </p:spTree>
    <p:extLst>
      <p:ext uri="{BB962C8B-B14F-4D97-AF65-F5344CB8AC3E}">
        <p14:creationId xmlns:p14="http://schemas.microsoft.com/office/powerpoint/2010/main" val="106573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6BB9-3772-4307-AEB7-C6EBBB95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000" i="0" kern="1200" dirty="0">
                <a:solidFill>
                  <a:srgbClr val="FFC000"/>
                </a:solidFill>
                <a:effectLst/>
              </a:rPr>
              <a:t>Hierarchy of Evidence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8BCC-D46E-415C-9067-09169413D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Human studies (Epidemiology)</a:t>
            </a:r>
          </a:p>
          <a:p>
            <a:pPr lvl="1"/>
            <a: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same compound and same exposure or industry</a:t>
            </a:r>
          </a:p>
          <a:p>
            <a:pPr lvl="1"/>
            <a: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same compound and similar exposure or industry</a:t>
            </a:r>
          </a:p>
          <a:p>
            <a:pPr lvl="1"/>
            <a: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similar compounds and same/similar exposure or industry</a:t>
            </a:r>
          </a:p>
          <a:p>
            <a:pPr lvl="0"/>
            <a:r>
              <a:rPr lang="en-US" sz="3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Animal and </a:t>
            </a:r>
            <a:r>
              <a:rPr lang="en-US" sz="3200" b="1" dirty="0"/>
              <a:t>in vitro </a:t>
            </a:r>
            <a:r>
              <a:rPr lang="en-US" sz="3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studies (Experimental Toxicology)</a:t>
            </a:r>
          </a:p>
          <a:p>
            <a:pPr lvl="0"/>
            <a:r>
              <a:rPr lang="en-US" sz="3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 silico (Structure Function Relationships) (Computational Toxicology)</a:t>
            </a:r>
          </a:p>
        </p:txBody>
      </p:sp>
    </p:spTree>
    <p:extLst>
      <p:ext uri="{BB962C8B-B14F-4D97-AF65-F5344CB8AC3E}">
        <p14:creationId xmlns:p14="http://schemas.microsoft.com/office/powerpoint/2010/main" val="3424027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753</Words>
  <Application>Microsoft Office PowerPoint</Application>
  <PresentationFormat>Widescreen</PresentationFormat>
  <Paragraphs>143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Introduction to Risk Assessment</vt:lpstr>
      <vt:lpstr>Learning Objectives</vt:lpstr>
      <vt:lpstr>Risk Assessment</vt:lpstr>
      <vt:lpstr>Risk Analysis</vt:lpstr>
      <vt:lpstr>Risk Assessment</vt:lpstr>
      <vt:lpstr>Qualitative Risk Matrix</vt:lpstr>
      <vt:lpstr>Quantitative Risk Assessment Framework</vt:lpstr>
      <vt:lpstr>Risk Characterization</vt:lpstr>
      <vt:lpstr>Hierarchy of Evidence</vt:lpstr>
      <vt:lpstr>Animal Studies</vt:lpstr>
      <vt:lpstr>Assumptions</vt:lpstr>
      <vt:lpstr>Risk Assessment Process </vt:lpstr>
      <vt:lpstr>Hazard Identification and Dose-Response Assessment</vt:lpstr>
      <vt:lpstr>Hazard Identification Resources</vt:lpstr>
      <vt:lpstr>Information should answer these questions: </vt:lpstr>
      <vt:lpstr>Exposure Assessment and Risk Characterization </vt:lpstr>
      <vt:lpstr>Environmental Exposure Assessment</vt:lpstr>
      <vt:lpstr>Individual Exposure Assessment</vt:lpstr>
      <vt:lpstr>Community Approaches for Assessing Exposure </vt:lpstr>
      <vt:lpstr>Resources</vt:lpstr>
      <vt:lpstr>Risk Assessment Simplified</vt:lpstr>
      <vt:lpstr>Designing Surveillance Programs</vt:lpstr>
      <vt:lpstr>Risk Assessment in Occupational 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</dc:title>
  <dc:creator>Gary Rischitelli</dc:creator>
  <cp:lastModifiedBy>Gary Rischitelli</cp:lastModifiedBy>
  <cp:revision>24</cp:revision>
  <dcterms:created xsi:type="dcterms:W3CDTF">2018-06-04T17:17:13Z</dcterms:created>
  <dcterms:modified xsi:type="dcterms:W3CDTF">2018-06-06T19:07:35Z</dcterms:modified>
</cp:coreProperties>
</file>